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5" r:id="rId7"/>
    <p:sldId id="260" r:id="rId8"/>
    <p:sldId id="261" r:id="rId9"/>
    <p:sldId id="262"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4660"/>
  </p:normalViewPr>
  <p:slideViewPr>
    <p:cSldViewPr snapToGrid="0">
      <p:cViewPr varScale="1">
        <p:scale>
          <a:sx n="74" d="100"/>
          <a:sy n="74" d="100"/>
        </p:scale>
        <p:origin x="76"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B4BEE-53A2-EFF4-6B2B-65A09E852A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BE1E26-7177-87FF-51F5-F2AAB869BF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4EB7C4-1294-429D-0ABA-FF32A1E92123}"/>
              </a:ext>
            </a:extLst>
          </p:cNvPr>
          <p:cNvSpPr>
            <a:spLocks noGrp="1"/>
          </p:cNvSpPr>
          <p:nvPr>
            <p:ph type="dt" sz="half" idx="10"/>
          </p:nvPr>
        </p:nvSpPr>
        <p:spPr/>
        <p:txBody>
          <a:bodyPr/>
          <a:lstStyle/>
          <a:p>
            <a:fld id="{78809C34-FCD8-4C76-AC4A-0105D5DE1C71}" type="datetimeFigureOut">
              <a:rPr lang="en-US" smtClean="0"/>
              <a:t>12/18/2024</a:t>
            </a:fld>
            <a:endParaRPr lang="en-US"/>
          </a:p>
        </p:txBody>
      </p:sp>
      <p:sp>
        <p:nvSpPr>
          <p:cNvPr id="5" name="Footer Placeholder 4">
            <a:extLst>
              <a:ext uri="{FF2B5EF4-FFF2-40B4-BE49-F238E27FC236}">
                <a16:creationId xmlns:a16="http://schemas.microsoft.com/office/drawing/2014/main" id="{0A71F8AC-F747-A8FD-3CF6-76E865428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B5C09-4EE7-54EE-D623-D7FB71712171}"/>
              </a:ext>
            </a:extLst>
          </p:cNvPr>
          <p:cNvSpPr>
            <a:spLocks noGrp="1"/>
          </p:cNvSpPr>
          <p:nvPr>
            <p:ph type="sldNum" sz="quarter" idx="12"/>
          </p:nvPr>
        </p:nvSpPr>
        <p:spPr/>
        <p:txBody>
          <a:bodyPr/>
          <a:lstStyle/>
          <a:p>
            <a:fld id="{D1FB7E3D-99F8-40C8-9520-A3CDF770C60F}" type="slidenum">
              <a:rPr lang="en-US" smtClean="0"/>
              <a:t>‹#›</a:t>
            </a:fld>
            <a:endParaRPr lang="en-US"/>
          </a:p>
        </p:txBody>
      </p:sp>
    </p:spTree>
    <p:extLst>
      <p:ext uri="{BB962C8B-B14F-4D97-AF65-F5344CB8AC3E}">
        <p14:creationId xmlns:p14="http://schemas.microsoft.com/office/powerpoint/2010/main" val="480316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B6E8-3124-F324-7F84-42F5018DD6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B46921-0906-1354-6F63-6CC3D4FD25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E903D1-5A39-1B4C-2CA8-55D4211B011C}"/>
              </a:ext>
            </a:extLst>
          </p:cNvPr>
          <p:cNvSpPr>
            <a:spLocks noGrp="1"/>
          </p:cNvSpPr>
          <p:nvPr>
            <p:ph type="dt" sz="half" idx="10"/>
          </p:nvPr>
        </p:nvSpPr>
        <p:spPr/>
        <p:txBody>
          <a:bodyPr/>
          <a:lstStyle/>
          <a:p>
            <a:fld id="{78809C34-FCD8-4C76-AC4A-0105D5DE1C71}" type="datetimeFigureOut">
              <a:rPr lang="en-US" smtClean="0"/>
              <a:t>12/18/2024</a:t>
            </a:fld>
            <a:endParaRPr lang="en-US"/>
          </a:p>
        </p:txBody>
      </p:sp>
      <p:sp>
        <p:nvSpPr>
          <p:cNvPr id="5" name="Footer Placeholder 4">
            <a:extLst>
              <a:ext uri="{FF2B5EF4-FFF2-40B4-BE49-F238E27FC236}">
                <a16:creationId xmlns:a16="http://schemas.microsoft.com/office/drawing/2014/main" id="{BB3B5F24-EEDA-6C70-A9F4-09827F074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FF08E-D855-C792-A3CD-8095C9C3377C}"/>
              </a:ext>
            </a:extLst>
          </p:cNvPr>
          <p:cNvSpPr>
            <a:spLocks noGrp="1"/>
          </p:cNvSpPr>
          <p:nvPr>
            <p:ph type="sldNum" sz="quarter" idx="12"/>
          </p:nvPr>
        </p:nvSpPr>
        <p:spPr/>
        <p:txBody>
          <a:bodyPr/>
          <a:lstStyle/>
          <a:p>
            <a:fld id="{D1FB7E3D-99F8-40C8-9520-A3CDF770C60F}" type="slidenum">
              <a:rPr lang="en-US" smtClean="0"/>
              <a:t>‹#›</a:t>
            </a:fld>
            <a:endParaRPr lang="en-US"/>
          </a:p>
        </p:txBody>
      </p:sp>
    </p:spTree>
    <p:extLst>
      <p:ext uri="{BB962C8B-B14F-4D97-AF65-F5344CB8AC3E}">
        <p14:creationId xmlns:p14="http://schemas.microsoft.com/office/powerpoint/2010/main" val="4287671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413FA8-F293-B113-9B38-CE79CDC37DE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45C15F-0B1C-987E-55EE-B90AF81DAB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76103D-D1B3-BABE-D1B2-E8E1930F8063}"/>
              </a:ext>
            </a:extLst>
          </p:cNvPr>
          <p:cNvSpPr>
            <a:spLocks noGrp="1"/>
          </p:cNvSpPr>
          <p:nvPr>
            <p:ph type="dt" sz="half" idx="10"/>
          </p:nvPr>
        </p:nvSpPr>
        <p:spPr/>
        <p:txBody>
          <a:bodyPr/>
          <a:lstStyle/>
          <a:p>
            <a:fld id="{78809C34-FCD8-4C76-AC4A-0105D5DE1C71}" type="datetimeFigureOut">
              <a:rPr lang="en-US" smtClean="0"/>
              <a:t>12/18/2024</a:t>
            </a:fld>
            <a:endParaRPr lang="en-US"/>
          </a:p>
        </p:txBody>
      </p:sp>
      <p:sp>
        <p:nvSpPr>
          <p:cNvPr id="5" name="Footer Placeholder 4">
            <a:extLst>
              <a:ext uri="{FF2B5EF4-FFF2-40B4-BE49-F238E27FC236}">
                <a16:creationId xmlns:a16="http://schemas.microsoft.com/office/drawing/2014/main" id="{00CEED0A-3B65-B9B5-4FCD-155207627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7D8264-490E-C8DA-A793-955390A4DEC9}"/>
              </a:ext>
            </a:extLst>
          </p:cNvPr>
          <p:cNvSpPr>
            <a:spLocks noGrp="1"/>
          </p:cNvSpPr>
          <p:nvPr>
            <p:ph type="sldNum" sz="quarter" idx="12"/>
          </p:nvPr>
        </p:nvSpPr>
        <p:spPr/>
        <p:txBody>
          <a:bodyPr/>
          <a:lstStyle/>
          <a:p>
            <a:fld id="{D1FB7E3D-99F8-40C8-9520-A3CDF770C60F}" type="slidenum">
              <a:rPr lang="en-US" smtClean="0"/>
              <a:t>‹#›</a:t>
            </a:fld>
            <a:endParaRPr lang="en-US"/>
          </a:p>
        </p:txBody>
      </p:sp>
    </p:spTree>
    <p:extLst>
      <p:ext uri="{BB962C8B-B14F-4D97-AF65-F5344CB8AC3E}">
        <p14:creationId xmlns:p14="http://schemas.microsoft.com/office/powerpoint/2010/main" val="279928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BBABD-2AF1-832D-CB4C-244599B460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F3ADBC-446C-AF56-5D12-29918B1B37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46C23-277B-1D4A-C30E-67959AC5AE78}"/>
              </a:ext>
            </a:extLst>
          </p:cNvPr>
          <p:cNvSpPr>
            <a:spLocks noGrp="1"/>
          </p:cNvSpPr>
          <p:nvPr>
            <p:ph type="dt" sz="half" idx="10"/>
          </p:nvPr>
        </p:nvSpPr>
        <p:spPr/>
        <p:txBody>
          <a:bodyPr/>
          <a:lstStyle/>
          <a:p>
            <a:fld id="{78809C34-FCD8-4C76-AC4A-0105D5DE1C71}" type="datetimeFigureOut">
              <a:rPr lang="en-US" smtClean="0"/>
              <a:t>12/18/2024</a:t>
            </a:fld>
            <a:endParaRPr lang="en-US"/>
          </a:p>
        </p:txBody>
      </p:sp>
      <p:sp>
        <p:nvSpPr>
          <p:cNvPr id="5" name="Footer Placeholder 4">
            <a:extLst>
              <a:ext uri="{FF2B5EF4-FFF2-40B4-BE49-F238E27FC236}">
                <a16:creationId xmlns:a16="http://schemas.microsoft.com/office/drawing/2014/main" id="{5CCE2DF5-F321-CD35-82D7-2FCBB6FA91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D383E-2CAB-B8A1-C5DB-937E34F650D0}"/>
              </a:ext>
            </a:extLst>
          </p:cNvPr>
          <p:cNvSpPr>
            <a:spLocks noGrp="1"/>
          </p:cNvSpPr>
          <p:nvPr>
            <p:ph type="sldNum" sz="quarter" idx="12"/>
          </p:nvPr>
        </p:nvSpPr>
        <p:spPr/>
        <p:txBody>
          <a:bodyPr/>
          <a:lstStyle/>
          <a:p>
            <a:fld id="{D1FB7E3D-99F8-40C8-9520-A3CDF770C60F}" type="slidenum">
              <a:rPr lang="en-US" smtClean="0"/>
              <a:t>‹#›</a:t>
            </a:fld>
            <a:endParaRPr lang="en-US"/>
          </a:p>
        </p:txBody>
      </p:sp>
    </p:spTree>
    <p:extLst>
      <p:ext uri="{BB962C8B-B14F-4D97-AF65-F5344CB8AC3E}">
        <p14:creationId xmlns:p14="http://schemas.microsoft.com/office/powerpoint/2010/main" val="3127674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2A32D-2D59-116F-08B7-EE924FB747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29DB10-C2E3-1DFD-DF05-43A0E2EEE4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12F4A9-DF55-006D-01CB-38CD9EF3FFCD}"/>
              </a:ext>
            </a:extLst>
          </p:cNvPr>
          <p:cNvSpPr>
            <a:spLocks noGrp="1"/>
          </p:cNvSpPr>
          <p:nvPr>
            <p:ph type="dt" sz="half" idx="10"/>
          </p:nvPr>
        </p:nvSpPr>
        <p:spPr/>
        <p:txBody>
          <a:bodyPr/>
          <a:lstStyle/>
          <a:p>
            <a:fld id="{78809C34-FCD8-4C76-AC4A-0105D5DE1C71}" type="datetimeFigureOut">
              <a:rPr lang="en-US" smtClean="0"/>
              <a:t>12/18/2024</a:t>
            </a:fld>
            <a:endParaRPr lang="en-US"/>
          </a:p>
        </p:txBody>
      </p:sp>
      <p:sp>
        <p:nvSpPr>
          <p:cNvPr id="5" name="Footer Placeholder 4">
            <a:extLst>
              <a:ext uri="{FF2B5EF4-FFF2-40B4-BE49-F238E27FC236}">
                <a16:creationId xmlns:a16="http://schemas.microsoft.com/office/drawing/2014/main" id="{D595F3A9-7859-E1E7-5A8C-C676D3540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245B5-94FE-51E0-AADC-A19B9B2B361A}"/>
              </a:ext>
            </a:extLst>
          </p:cNvPr>
          <p:cNvSpPr>
            <a:spLocks noGrp="1"/>
          </p:cNvSpPr>
          <p:nvPr>
            <p:ph type="sldNum" sz="quarter" idx="12"/>
          </p:nvPr>
        </p:nvSpPr>
        <p:spPr/>
        <p:txBody>
          <a:bodyPr/>
          <a:lstStyle/>
          <a:p>
            <a:fld id="{D1FB7E3D-99F8-40C8-9520-A3CDF770C60F}" type="slidenum">
              <a:rPr lang="en-US" smtClean="0"/>
              <a:t>‹#›</a:t>
            </a:fld>
            <a:endParaRPr lang="en-US"/>
          </a:p>
        </p:txBody>
      </p:sp>
    </p:spTree>
    <p:extLst>
      <p:ext uri="{BB962C8B-B14F-4D97-AF65-F5344CB8AC3E}">
        <p14:creationId xmlns:p14="http://schemas.microsoft.com/office/powerpoint/2010/main" val="276551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57FC-8FBD-FFC8-6E52-F27FD178CC3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0AB39E-2391-049B-ADCA-D82976A636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98ED3B6-B860-BFF0-B436-C2E80BF174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DF8877-B1BF-8F75-BE84-D527BDE6BBA6}"/>
              </a:ext>
            </a:extLst>
          </p:cNvPr>
          <p:cNvSpPr>
            <a:spLocks noGrp="1"/>
          </p:cNvSpPr>
          <p:nvPr>
            <p:ph type="dt" sz="half" idx="10"/>
          </p:nvPr>
        </p:nvSpPr>
        <p:spPr/>
        <p:txBody>
          <a:bodyPr/>
          <a:lstStyle/>
          <a:p>
            <a:fld id="{78809C34-FCD8-4C76-AC4A-0105D5DE1C71}" type="datetimeFigureOut">
              <a:rPr lang="en-US" smtClean="0"/>
              <a:t>12/18/2024</a:t>
            </a:fld>
            <a:endParaRPr lang="en-US"/>
          </a:p>
        </p:txBody>
      </p:sp>
      <p:sp>
        <p:nvSpPr>
          <p:cNvPr id="6" name="Footer Placeholder 5">
            <a:extLst>
              <a:ext uri="{FF2B5EF4-FFF2-40B4-BE49-F238E27FC236}">
                <a16:creationId xmlns:a16="http://schemas.microsoft.com/office/drawing/2014/main" id="{9059DBAE-FA84-5304-556F-3E90431156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37CAC3-A655-135A-0A25-F089FC506999}"/>
              </a:ext>
            </a:extLst>
          </p:cNvPr>
          <p:cNvSpPr>
            <a:spLocks noGrp="1"/>
          </p:cNvSpPr>
          <p:nvPr>
            <p:ph type="sldNum" sz="quarter" idx="12"/>
          </p:nvPr>
        </p:nvSpPr>
        <p:spPr/>
        <p:txBody>
          <a:bodyPr/>
          <a:lstStyle/>
          <a:p>
            <a:fld id="{D1FB7E3D-99F8-40C8-9520-A3CDF770C60F}" type="slidenum">
              <a:rPr lang="en-US" smtClean="0"/>
              <a:t>‹#›</a:t>
            </a:fld>
            <a:endParaRPr lang="en-US"/>
          </a:p>
        </p:txBody>
      </p:sp>
    </p:spTree>
    <p:extLst>
      <p:ext uri="{BB962C8B-B14F-4D97-AF65-F5344CB8AC3E}">
        <p14:creationId xmlns:p14="http://schemas.microsoft.com/office/powerpoint/2010/main" val="1434952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24430-5F37-A3C5-B04D-CA1FC05CB8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F88E3B-992C-8853-170F-BCEA019B50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CAD6F9-1918-70F1-B871-668593281C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6EAF6D-E83E-E236-36A7-045AD5982F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5C28B4-09FF-863C-0D13-2085BC669D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CCA554-B851-7193-E940-8D8021882FC9}"/>
              </a:ext>
            </a:extLst>
          </p:cNvPr>
          <p:cNvSpPr>
            <a:spLocks noGrp="1"/>
          </p:cNvSpPr>
          <p:nvPr>
            <p:ph type="dt" sz="half" idx="10"/>
          </p:nvPr>
        </p:nvSpPr>
        <p:spPr/>
        <p:txBody>
          <a:bodyPr/>
          <a:lstStyle/>
          <a:p>
            <a:fld id="{78809C34-FCD8-4C76-AC4A-0105D5DE1C71}" type="datetimeFigureOut">
              <a:rPr lang="en-US" smtClean="0"/>
              <a:t>12/18/2024</a:t>
            </a:fld>
            <a:endParaRPr lang="en-US"/>
          </a:p>
        </p:txBody>
      </p:sp>
      <p:sp>
        <p:nvSpPr>
          <p:cNvPr id="8" name="Footer Placeholder 7">
            <a:extLst>
              <a:ext uri="{FF2B5EF4-FFF2-40B4-BE49-F238E27FC236}">
                <a16:creationId xmlns:a16="http://schemas.microsoft.com/office/drawing/2014/main" id="{8EEC534F-04DF-CA2E-8EBC-6F6ECB9426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852DA1-F8D8-8CC7-AF96-49BAF9B2B522}"/>
              </a:ext>
            </a:extLst>
          </p:cNvPr>
          <p:cNvSpPr>
            <a:spLocks noGrp="1"/>
          </p:cNvSpPr>
          <p:nvPr>
            <p:ph type="sldNum" sz="quarter" idx="12"/>
          </p:nvPr>
        </p:nvSpPr>
        <p:spPr/>
        <p:txBody>
          <a:bodyPr/>
          <a:lstStyle/>
          <a:p>
            <a:fld id="{D1FB7E3D-99F8-40C8-9520-A3CDF770C60F}" type="slidenum">
              <a:rPr lang="en-US" smtClean="0"/>
              <a:t>‹#›</a:t>
            </a:fld>
            <a:endParaRPr lang="en-US"/>
          </a:p>
        </p:txBody>
      </p:sp>
    </p:spTree>
    <p:extLst>
      <p:ext uri="{BB962C8B-B14F-4D97-AF65-F5344CB8AC3E}">
        <p14:creationId xmlns:p14="http://schemas.microsoft.com/office/powerpoint/2010/main" val="2471851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ADE14-E372-2EA7-87A1-D3464B45D6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1B1660-0A51-2674-D824-F2AA6A569ADD}"/>
              </a:ext>
            </a:extLst>
          </p:cNvPr>
          <p:cNvSpPr>
            <a:spLocks noGrp="1"/>
          </p:cNvSpPr>
          <p:nvPr>
            <p:ph type="dt" sz="half" idx="10"/>
          </p:nvPr>
        </p:nvSpPr>
        <p:spPr/>
        <p:txBody>
          <a:bodyPr/>
          <a:lstStyle/>
          <a:p>
            <a:fld id="{78809C34-FCD8-4C76-AC4A-0105D5DE1C71}" type="datetimeFigureOut">
              <a:rPr lang="en-US" smtClean="0"/>
              <a:t>12/18/2024</a:t>
            </a:fld>
            <a:endParaRPr lang="en-US"/>
          </a:p>
        </p:txBody>
      </p:sp>
      <p:sp>
        <p:nvSpPr>
          <p:cNvPr id="4" name="Footer Placeholder 3">
            <a:extLst>
              <a:ext uri="{FF2B5EF4-FFF2-40B4-BE49-F238E27FC236}">
                <a16:creationId xmlns:a16="http://schemas.microsoft.com/office/drawing/2014/main" id="{DBD66547-F435-13EE-4C16-26C294CFA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89AAF5-494D-3451-99FD-355C531BE5D6}"/>
              </a:ext>
            </a:extLst>
          </p:cNvPr>
          <p:cNvSpPr>
            <a:spLocks noGrp="1"/>
          </p:cNvSpPr>
          <p:nvPr>
            <p:ph type="sldNum" sz="quarter" idx="12"/>
          </p:nvPr>
        </p:nvSpPr>
        <p:spPr/>
        <p:txBody>
          <a:bodyPr/>
          <a:lstStyle/>
          <a:p>
            <a:fld id="{D1FB7E3D-99F8-40C8-9520-A3CDF770C60F}" type="slidenum">
              <a:rPr lang="en-US" smtClean="0"/>
              <a:t>‹#›</a:t>
            </a:fld>
            <a:endParaRPr lang="en-US"/>
          </a:p>
        </p:txBody>
      </p:sp>
    </p:spTree>
    <p:extLst>
      <p:ext uri="{BB962C8B-B14F-4D97-AF65-F5344CB8AC3E}">
        <p14:creationId xmlns:p14="http://schemas.microsoft.com/office/powerpoint/2010/main" val="918406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6A43A3-CBC8-8CE4-F98C-55B87F9A2F95}"/>
              </a:ext>
            </a:extLst>
          </p:cNvPr>
          <p:cNvSpPr>
            <a:spLocks noGrp="1"/>
          </p:cNvSpPr>
          <p:nvPr>
            <p:ph type="dt" sz="half" idx="10"/>
          </p:nvPr>
        </p:nvSpPr>
        <p:spPr/>
        <p:txBody>
          <a:bodyPr/>
          <a:lstStyle/>
          <a:p>
            <a:fld id="{78809C34-FCD8-4C76-AC4A-0105D5DE1C71}" type="datetimeFigureOut">
              <a:rPr lang="en-US" smtClean="0"/>
              <a:t>12/18/2024</a:t>
            </a:fld>
            <a:endParaRPr lang="en-US"/>
          </a:p>
        </p:txBody>
      </p:sp>
      <p:sp>
        <p:nvSpPr>
          <p:cNvPr id="3" name="Footer Placeholder 2">
            <a:extLst>
              <a:ext uri="{FF2B5EF4-FFF2-40B4-BE49-F238E27FC236}">
                <a16:creationId xmlns:a16="http://schemas.microsoft.com/office/drawing/2014/main" id="{B84BF76C-2F30-EDDC-0648-29E8C6B5E13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DDB9E2-F3BC-F591-4702-1F1DEF29581A}"/>
              </a:ext>
            </a:extLst>
          </p:cNvPr>
          <p:cNvSpPr>
            <a:spLocks noGrp="1"/>
          </p:cNvSpPr>
          <p:nvPr>
            <p:ph type="sldNum" sz="quarter" idx="12"/>
          </p:nvPr>
        </p:nvSpPr>
        <p:spPr/>
        <p:txBody>
          <a:bodyPr/>
          <a:lstStyle/>
          <a:p>
            <a:fld id="{D1FB7E3D-99F8-40C8-9520-A3CDF770C60F}" type="slidenum">
              <a:rPr lang="en-US" smtClean="0"/>
              <a:t>‹#›</a:t>
            </a:fld>
            <a:endParaRPr lang="en-US"/>
          </a:p>
        </p:txBody>
      </p:sp>
    </p:spTree>
    <p:extLst>
      <p:ext uri="{BB962C8B-B14F-4D97-AF65-F5344CB8AC3E}">
        <p14:creationId xmlns:p14="http://schemas.microsoft.com/office/powerpoint/2010/main" val="72817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F309-86AC-5167-4E81-431A624D2B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FB0838-E98A-D9D0-A997-3899104137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E535F1-0792-09D6-B179-C24163A76C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95A869-C381-A56F-ECEB-93AC3A6DEF92}"/>
              </a:ext>
            </a:extLst>
          </p:cNvPr>
          <p:cNvSpPr>
            <a:spLocks noGrp="1"/>
          </p:cNvSpPr>
          <p:nvPr>
            <p:ph type="dt" sz="half" idx="10"/>
          </p:nvPr>
        </p:nvSpPr>
        <p:spPr/>
        <p:txBody>
          <a:bodyPr/>
          <a:lstStyle/>
          <a:p>
            <a:fld id="{78809C34-FCD8-4C76-AC4A-0105D5DE1C71}" type="datetimeFigureOut">
              <a:rPr lang="en-US" smtClean="0"/>
              <a:t>12/18/2024</a:t>
            </a:fld>
            <a:endParaRPr lang="en-US"/>
          </a:p>
        </p:txBody>
      </p:sp>
      <p:sp>
        <p:nvSpPr>
          <p:cNvPr id="6" name="Footer Placeholder 5">
            <a:extLst>
              <a:ext uri="{FF2B5EF4-FFF2-40B4-BE49-F238E27FC236}">
                <a16:creationId xmlns:a16="http://schemas.microsoft.com/office/drawing/2014/main" id="{880657DF-12AD-ED7A-28DB-88EE56DB2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A736DE-89AA-0CC0-EF56-DB51CECDDD02}"/>
              </a:ext>
            </a:extLst>
          </p:cNvPr>
          <p:cNvSpPr>
            <a:spLocks noGrp="1"/>
          </p:cNvSpPr>
          <p:nvPr>
            <p:ph type="sldNum" sz="quarter" idx="12"/>
          </p:nvPr>
        </p:nvSpPr>
        <p:spPr/>
        <p:txBody>
          <a:bodyPr/>
          <a:lstStyle/>
          <a:p>
            <a:fld id="{D1FB7E3D-99F8-40C8-9520-A3CDF770C60F}" type="slidenum">
              <a:rPr lang="en-US" smtClean="0"/>
              <a:t>‹#›</a:t>
            </a:fld>
            <a:endParaRPr lang="en-US"/>
          </a:p>
        </p:txBody>
      </p:sp>
    </p:spTree>
    <p:extLst>
      <p:ext uri="{BB962C8B-B14F-4D97-AF65-F5344CB8AC3E}">
        <p14:creationId xmlns:p14="http://schemas.microsoft.com/office/powerpoint/2010/main" val="772101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8253D-1B42-17ED-9AA7-C58B6B5718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13C523-3136-12BD-9733-39D7AA8160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8C5925-F386-D62C-1D42-24D1210D90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789F9-56E8-53C3-7026-9AE4CDFC1403}"/>
              </a:ext>
            </a:extLst>
          </p:cNvPr>
          <p:cNvSpPr>
            <a:spLocks noGrp="1"/>
          </p:cNvSpPr>
          <p:nvPr>
            <p:ph type="dt" sz="half" idx="10"/>
          </p:nvPr>
        </p:nvSpPr>
        <p:spPr/>
        <p:txBody>
          <a:bodyPr/>
          <a:lstStyle/>
          <a:p>
            <a:fld id="{78809C34-FCD8-4C76-AC4A-0105D5DE1C71}" type="datetimeFigureOut">
              <a:rPr lang="en-US" smtClean="0"/>
              <a:t>12/18/2024</a:t>
            </a:fld>
            <a:endParaRPr lang="en-US"/>
          </a:p>
        </p:txBody>
      </p:sp>
      <p:sp>
        <p:nvSpPr>
          <p:cNvPr id="6" name="Footer Placeholder 5">
            <a:extLst>
              <a:ext uri="{FF2B5EF4-FFF2-40B4-BE49-F238E27FC236}">
                <a16:creationId xmlns:a16="http://schemas.microsoft.com/office/drawing/2014/main" id="{8F92778D-FC23-2546-294E-9C7B91B4FB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4C8F5-7276-6608-FF20-A036631A4055}"/>
              </a:ext>
            </a:extLst>
          </p:cNvPr>
          <p:cNvSpPr>
            <a:spLocks noGrp="1"/>
          </p:cNvSpPr>
          <p:nvPr>
            <p:ph type="sldNum" sz="quarter" idx="12"/>
          </p:nvPr>
        </p:nvSpPr>
        <p:spPr/>
        <p:txBody>
          <a:bodyPr/>
          <a:lstStyle/>
          <a:p>
            <a:fld id="{D1FB7E3D-99F8-40C8-9520-A3CDF770C60F}" type="slidenum">
              <a:rPr lang="en-US" smtClean="0"/>
              <a:t>‹#›</a:t>
            </a:fld>
            <a:endParaRPr lang="en-US"/>
          </a:p>
        </p:txBody>
      </p:sp>
    </p:spTree>
    <p:extLst>
      <p:ext uri="{BB962C8B-B14F-4D97-AF65-F5344CB8AC3E}">
        <p14:creationId xmlns:p14="http://schemas.microsoft.com/office/powerpoint/2010/main" val="125261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3AE402-C379-472D-21C7-C64B3D6E11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A4E8C8-20E0-E9F5-97BD-443D6F371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31BB7-8A23-62A8-BB09-B18020EEF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09C34-FCD8-4C76-AC4A-0105D5DE1C71}" type="datetimeFigureOut">
              <a:rPr lang="en-US" smtClean="0"/>
              <a:t>12/18/2024</a:t>
            </a:fld>
            <a:endParaRPr lang="en-US"/>
          </a:p>
        </p:txBody>
      </p:sp>
      <p:sp>
        <p:nvSpPr>
          <p:cNvPr id="5" name="Footer Placeholder 4">
            <a:extLst>
              <a:ext uri="{FF2B5EF4-FFF2-40B4-BE49-F238E27FC236}">
                <a16:creationId xmlns:a16="http://schemas.microsoft.com/office/drawing/2014/main" id="{25328A98-6A50-F829-64AA-D51F0F8E2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6FEE05-6B91-DFF2-53F6-D6F47A333B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B7E3D-99F8-40C8-9520-A3CDF770C60F}" type="slidenum">
              <a:rPr lang="en-US" smtClean="0"/>
              <a:t>‹#›</a:t>
            </a:fld>
            <a:endParaRPr lang="en-US"/>
          </a:p>
        </p:txBody>
      </p:sp>
    </p:spTree>
    <p:extLst>
      <p:ext uri="{BB962C8B-B14F-4D97-AF65-F5344CB8AC3E}">
        <p14:creationId xmlns:p14="http://schemas.microsoft.com/office/powerpoint/2010/main" val="2672690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4000">
              <a:srgbClr val="002060"/>
            </a:gs>
            <a:gs pos="92000">
              <a:schemeClr val="accent1">
                <a:lumMod val="45000"/>
                <a:lumOff val="55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19FCC7-2662-4E47-5C72-CF6DAE99DE8B}"/>
              </a:ext>
            </a:extLst>
          </p:cNvPr>
          <p:cNvPicPr>
            <a:picLocks noChangeAspect="1"/>
          </p:cNvPicPr>
          <p:nvPr/>
        </p:nvPicPr>
        <p:blipFill>
          <a:blip r:embed="rId2">
            <a:alphaModFix amt="44000"/>
            <a:extLst>
              <a:ext uri="{28A0092B-C50C-407E-A947-70E740481C1C}">
                <a14:useLocalDpi xmlns:a14="http://schemas.microsoft.com/office/drawing/2010/main" val="0"/>
              </a:ext>
            </a:extLst>
          </a:blip>
          <a:stretch>
            <a:fillRect/>
          </a:stretch>
        </p:blipFill>
        <p:spPr>
          <a:xfrm>
            <a:off x="1112874" y="0"/>
            <a:ext cx="9448800" cy="6858000"/>
          </a:xfrm>
          <a:prstGeom prst="rect">
            <a:avLst/>
          </a:prstGeom>
        </p:spPr>
      </p:pic>
      <p:sp>
        <p:nvSpPr>
          <p:cNvPr id="2" name="Title 1">
            <a:extLst>
              <a:ext uri="{FF2B5EF4-FFF2-40B4-BE49-F238E27FC236}">
                <a16:creationId xmlns:a16="http://schemas.microsoft.com/office/drawing/2014/main" id="{C9F8ED7D-2500-CDED-8BDF-BEF0AD0C88AB}"/>
              </a:ext>
            </a:extLst>
          </p:cNvPr>
          <p:cNvSpPr>
            <a:spLocks noGrp="1"/>
          </p:cNvSpPr>
          <p:nvPr>
            <p:ph type="ctrTitle"/>
          </p:nvPr>
        </p:nvSpPr>
        <p:spPr>
          <a:xfrm>
            <a:off x="1524000" y="838828"/>
            <a:ext cx="9144000" cy="2387600"/>
          </a:xfrm>
        </p:spPr>
        <p:txBody>
          <a:bodyPr>
            <a:normAutofit fontScale="90000"/>
          </a:bodyPr>
          <a:lstStyle/>
          <a:p>
            <a:r>
              <a:rPr lang="en-US" dirty="0">
                <a:solidFill>
                  <a:schemeClr val="bg1"/>
                </a:solidFill>
                <a:effectLst>
                  <a:innerShdw blurRad="63500" dist="50800" dir="13500000">
                    <a:srgbClr val="00B0F0">
                      <a:alpha val="50000"/>
                    </a:srgbClr>
                  </a:innerShdw>
                </a:effectLst>
              </a:rPr>
              <a:t>Imagine that you have a lock that cannot be ‘picked’  You put a super important document in that box and lock the box</a:t>
            </a:r>
          </a:p>
        </p:txBody>
      </p:sp>
    </p:spTree>
    <p:extLst>
      <p:ext uri="{BB962C8B-B14F-4D97-AF65-F5344CB8AC3E}">
        <p14:creationId xmlns:p14="http://schemas.microsoft.com/office/powerpoint/2010/main" val="4018491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4000">
              <a:srgbClr val="002060"/>
            </a:gs>
            <a:gs pos="92000">
              <a:schemeClr val="accent1">
                <a:lumMod val="45000"/>
                <a:lumOff val="55000"/>
              </a:schemeClr>
            </a:gs>
            <a:gs pos="100000">
              <a:schemeClr val="bg1"/>
            </a:gs>
          </a:gsLst>
          <a:lin ang="5400000" scaled="1"/>
        </a:gradFill>
        <a:effectLst/>
      </p:bgPr>
    </p:bg>
    <p:spTree>
      <p:nvGrpSpPr>
        <p:cNvPr id="1" name="">
          <a:extLst>
            <a:ext uri="{FF2B5EF4-FFF2-40B4-BE49-F238E27FC236}">
              <a16:creationId xmlns:a16="http://schemas.microsoft.com/office/drawing/2014/main" id="{EAE00AAE-E4BA-988B-1285-6B941BAA70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24697-D77F-BDE5-FBA2-6B443ED1C6BD}"/>
              </a:ext>
            </a:extLst>
          </p:cNvPr>
          <p:cNvSpPr>
            <a:spLocks noGrp="1"/>
          </p:cNvSpPr>
          <p:nvPr>
            <p:ph type="title"/>
          </p:nvPr>
        </p:nvSpPr>
        <p:spPr>
          <a:xfrm>
            <a:off x="838200" y="1814362"/>
            <a:ext cx="10515600" cy="1325563"/>
          </a:xfrm>
        </p:spPr>
        <p:txBody>
          <a:bodyPr>
            <a:normAutofit fontScale="90000"/>
          </a:bodyPr>
          <a:lstStyle/>
          <a:p>
            <a:r>
              <a:rPr lang="en-US" dirty="0">
                <a:solidFill>
                  <a:srgbClr val="FFFF00"/>
                </a:solidFill>
                <a:effectLst>
                  <a:outerShdw blurRad="50800" dist="50800" dir="5400000" algn="ctr" rotWithShape="0">
                    <a:srgbClr val="00B0F0"/>
                  </a:outerShdw>
                </a:effectLst>
              </a:rPr>
              <a:t>Since you and the bank both have a copy of your super secret session key.  All further </a:t>
            </a:r>
            <a:r>
              <a:rPr lang="en-US" dirty="0">
                <a:effectLst>
                  <a:outerShdw blurRad="50800" dist="50800" dir="5400000" algn="ctr" rotWithShape="0">
                    <a:srgbClr val="002060"/>
                  </a:outerShdw>
                </a:effectLst>
              </a:rPr>
              <a:t>back and for the encryption of your data layers in your </a:t>
            </a:r>
            <a:r>
              <a:rPr lang="en-US" dirty="0">
                <a:solidFill>
                  <a:srgbClr val="FFFF00"/>
                </a:solidFill>
                <a:effectLst>
                  <a:outerShdw blurRad="50800" dist="38100" dir="13500000" algn="br" rotWithShape="0">
                    <a:srgbClr val="00B0F0">
                      <a:alpha val="40000"/>
                    </a:srgbClr>
                  </a:outerShdw>
                </a:effectLst>
              </a:rPr>
              <a:t>transport packets are encrypted using RSA to encrypt using your session key.</a:t>
            </a:r>
            <a:br>
              <a:rPr lang="en-US" dirty="0">
                <a:solidFill>
                  <a:srgbClr val="FFFF00"/>
                </a:solidFill>
                <a:effectLst>
                  <a:outerShdw blurRad="50800" dist="38100" dir="13500000" algn="br" rotWithShape="0">
                    <a:srgbClr val="00B0F0">
                      <a:alpha val="40000"/>
                    </a:srgbClr>
                  </a:outerShdw>
                </a:effectLst>
              </a:rPr>
            </a:br>
            <a:br>
              <a:rPr lang="en-US" dirty="0">
                <a:solidFill>
                  <a:srgbClr val="FFFF00"/>
                </a:solidFill>
                <a:effectLst>
                  <a:outerShdw blurRad="50800" dist="38100" dir="13500000" algn="br" rotWithShape="0">
                    <a:srgbClr val="00B0F0">
                      <a:alpha val="40000"/>
                    </a:srgbClr>
                  </a:outerShdw>
                </a:effectLst>
              </a:rPr>
            </a:br>
            <a:r>
              <a:rPr lang="en-US" dirty="0">
                <a:solidFill>
                  <a:schemeClr val="bg1"/>
                </a:solidFill>
                <a:effectLst>
                  <a:outerShdw blurRad="50800" dist="38100" dir="13500000" algn="br" rotWithShape="0">
                    <a:srgbClr val="00B0F0">
                      <a:alpha val="40000"/>
                    </a:srgbClr>
                  </a:outerShdw>
                </a:effectLst>
              </a:rPr>
              <a:t>Once your session with the bank is ended, your session key is discarded so it is never used again to communicate with a secure server! </a:t>
            </a:r>
            <a:br>
              <a:rPr lang="en-US" dirty="0">
                <a:solidFill>
                  <a:schemeClr val="bg1"/>
                </a:solidFill>
                <a:effectLst>
                  <a:outerShdw blurRad="50800" dist="38100" dir="13500000" algn="br" rotWithShape="0">
                    <a:srgbClr val="00B0F0">
                      <a:alpha val="40000"/>
                    </a:srgbClr>
                  </a:outerShdw>
                </a:effectLst>
              </a:rPr>
            </a:br>
            <a:r>
              <a:rPr lang="en-US" dirty="0">
                <a:solidFill>
                  <a:schemeClr val="bg1"/>
                </a:solidFill>
                <a:effectLst>
                  <a:outerShdw blurRad="50800" dist="38100" dir="13500000" algn="br" rotWithShape="0">
                    <a:srgbClr val="00B0F0">
                      <a:alpha val="40000"/>
                    </a:srgbClr>
                  </a:outerShdw>
                </a:effectLst>
              </a:rPr>
              <a:t> Pretty slick huh?</a:t>
            </a:r>
          </a:p>
        </p:txBody>
      </p:sp>
    </p:spTree>
    <p:extLst>
      <p:ext uri="{BB962C8B-B14F-4D97-AF65-F5344CB8AC3E}">
        <p14:creationId xmlns:p14="http://schemas.microsoft.com/office/powerpoint/2010/main" val="82466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4000">
              <a:srgbClr val="002060"/>
            </a:gs>
            <a:gs pos="92000">
              <a:schemeClr val="accent1">
                <a:lumMod val="45000"/>
                <a:lumOff val="55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9592ECF-54C2-8C74-892A-823D3525CA1D}"/>
              </a:ext>
            </a:extLst>
          </p:cNvPr>
          <p:cNvPicPr>
            <a:picLocks noGrp="1" noChangeAspect="1"/>
          </p:cNvPicPr>
          <p:nvPr>
            <p:ph idx="1"/>
          </p:nvPr>
        </p:nvPicPr>
        <p:blipFill>
          <a:blip r:embed="rId2">
            <a:alphaModFix amt="28000"/>
            <a:extLst>
              <a:ext uri="{28A0092B-C50C-407E-A947-70E740481C1C}">
                <a14:useLocalDpi xmlns:a14="http://schemas.microsoft.com/office/drawing/2010/main" val="0"/>
              </a:ext>
            </a:extLst>
          </a:blip>
          <a:stretch>
            <a:fillRect/>
          </a:stretch>
        </p:blipFill>
        <p:spPr>
          <a:xfrm>
            <a:off x="3071004" y="298748"/>
            <a:ext cx="6537309" cy="6537309"/>
          </a:xfrm>
        </p:spPr>
      </p:pic>
      <p:sp>
        <p:nvSpPr>
          <p:cNvPr id="2" name="Title 1">
            <a:extLst>
              <a:ext uri="{FF2B5EF4-FFF2-40B4-BE49-F238E27FC236}">
                <a16:creationId xmlns:a16="http://schemas.microsoft.com/office/drawing/2014/main" id="{A714ADC7-750A-4253-9CDA-0565D2E066E8}"/>
              </a:ext>
            </a:extLst>
          </p:cNvPr>
          <p:cNvSpPr>
            <a:spLocks noGrp="1"/>
          </p:cNvSpPr>
          <p:nvPr>
            <p:ph type="title"/>
          </p:nvPr>
        </p:nvSpPr>
        <p:spPr/>
        <p:txBody>
          <a:bodyPr/>
          <a:lstStyle/>
          <a:p>
            <a:r>
              <a:rPr lang="en-US" b="1" dirty="0">
                <a:solidFill>
                  <a:schemeClr val="bg1"/>
                </a:solidFill>
                <a:effectLst>
                  <a:glow rad="63500">
                    <a:srgbClr val="00B0F0">
                      <a:alpha val="40000"/>
                    </a:srgbClr>
                  </a:glow>
                  <a:outerShdw blurRad="571500" dist="596900" dir="5400000" algn="ctr" rotWithShape="0">
                    <a:schemeClr val="tx1"/>
                  </a:outerShdw>
                </a:effectLst>
              </a:rPr>
              <a:t>Now you lock that box with your super strong lock and send it across the country</a:t>
            </a:r>
          </a:p>
        </p:txBody>
      </p:sp>
    </p:spTree>
    <p:extLst>
      <p:ext uri="{BB962C8B-B14F-4D97-AF65-F5344CB8AC3E}">
        <p14:creationId xmlns:p14="http://schemas.microsoft.com/office/powerpoint/2010/main" val="4132979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4000">
              <a:srgbClr val="002060"/>
            </a:gs>
            <a:gs pos="92000">
              <a:schemeClr val="accent1">
                <a:lumMod val="45000"/>
                <a:lumOff val="55000"/>
              </a:schemeClr>
            </a:gs>
            <a:gs pos="100000">
              <a:schemeClr val="bg1"/>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9A2C66-D109-CE89-3551-977711862DD2}"/>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colorTemperature colorTemp="4700"/>
                    </a14:imgEffect>
                    <a14:imgEffect>
                      <a14:saturation sat="192000"/>
                    </a14:imgEffect>
                  </a14:imgLayer>
                </a14:imgProps>
              </a:ext>
              <a:ext uri="{28A0092B-C50C-407E-A947-70E740481C1C}">
                <a14:useLocalDpi xmlns:a14="http://schemas.microsoft.com/office/drawing/2010/main" val="0"/>
              </a:ext>
            </a:extLst>
          </a:blip>
          <a:stretch>
            <a:fillRect/>
          </a:stretch>
        </p:blipFill>
        <p:spPr>
          <a:xfrm>
            <a:off x="2727383" y="86264"/>
            <a:ext cx="7115355" cy="6858000"/>
          </a:xfrm>
          <a:prstGeom prst="rect">
            <a:avLst/>
          </a:prstGeom>
        </p:spPr>
      </p:pic>
      <p:sp>
        <p:nvSpPr>
          <p:cNvPr id="2" name="Title 1">
            <a:extLst>
              <a:ext uri="{FF2B5EF4-FFF2-40B4-BE49-F238E27FC236}">
                <a16:creationId xmlns:a16="http://schemas.microsoft.com/office/drawing/2014/main" id="{1712EFD9-8A85-354A-C398-DCD54C2DEEB1}"/>
              </a:ext>
            </a:extLst>
          </p:cNvPr>
          <p:cNvSpPr>
            <a:spLocks noGrp="1"/>
          </p:cNvSpPr>
          <p:nvPr>
            <p:ph type="title"/>
          </p:nvPr>
        </p:nvSpPr>
        <p:spPr/>
        <p:txBody>
          <a:bodyPr>
            <a:normAutofit fontScale="90000"/>
          </a:bodyPr>
          <a:lstStyle/>
          <a:p>
            <a:r>
              <a:rPr lang="en-US" dirty="0">
                <a:solidFill>
                  <a:srgbClr val="FFFF00"/>
                </a:solidFill>
                <a:effectLst>
                  <a:outerShdw blurRad="50800" dist="50800" dir="5400000" algn="ctr" rotWithShape="0">
                    <a:srgbClr val="00B0F0"/>
                  </a:outerShdw>
                </a:effectLst>
              </a:rPr>
              <a:t>Uh oh, bad news.  You have the only key to the lock.  Your document is safe but the person you sent the box to can’t open it.</a:t>
            </a:r>
          </a:p>
        </p:txBody>
      </p:sp>
    </p:spTree>
    <p:extLst>
      <p:ext uri="{BB962C8B-B14F-4D97-AF65-F5344CB8AC3E}">
        <p14:creationId xmlns:p14="http://schemas.microsoft.com/office/powerpoint/2010/main" val="2764442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4000">
              <a:srgbClr val="002060"/>
            </a:gs>
            <a:gs pos="92000">
              <a:schemeClr val="accent1">
                <a:lumMod val="45000"/>
                <a:lumOff val="55000"/>
              </a:schemeClr>
            </a:gs>
            <a:gs pos="100000">
              <a:schemeClr val="bg1"/>
            </a:gs>
          </a:gsLst>
          <a:lin ang="5400000" scaled="1"/>
        </a:gradFill>
        <a:effectLst/>
      </p:bgPr>
    </p:bg>
    <p:spTree>
      <p:nvGrpSpPr>
        <p:cNvPr id="1" name="">
          <a:extLst>
            <a:ext uri="{FF2B5EF4-FFF2-40B4-BE49-F238E27FC236}">
              <a16:creationId xmlns:a16="http://schemas.microsoft.com/office/drawing/2014/main" id="{977BEA16-3D23-7430-F200-2C9ABE9DC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E4E785-BD58-3BA2-BDF5-332FCEF1E828}"/>
              </a:ext>
            </a:extLst>
          </p:cNvPr>
          <p:cNvSpPr>
            <a:spLocks noGrp="1"/>
          </p:cNvSpPr>
          <p:nvPr>
            <p:ph type="title"/>
          </p:nvPr>
        </p:nvSpPr>
        <p:spPr>
          <a:xfrm>
            <a:off x="838200" y="365124"/>
            <a:ext cx="10515600" cy="5302431"/>
          </a:xfrm>
        </p:spPr>
        <p:txBody>
          <a:bodyPr>
            <a:normAutofit fontScale="90000"/>
          </a:bodyPr>
          <a:lstStyle/>
          <a:p>
            <a:r>
              <a:rPr lang="en-US" dirty="0">
                <a:solidFill>
                  <a:srgbClr val="FFFF00"/>
                </a:solidFill>
                <a:effectLst>
                  <a:outerShdw blurRad="50800" dist="50800" dir="5400000" algn="ctr" rotWithShape="0">
                    <a:srgbClr val="00B0F0"/>
                  </a:outerShdw>
                </a:effectLst>
              </a:rPr>
              <a:t>That is essentially the problem faced with modern encryption:</a:t>
            </a:r>
            <a:br>
              <a:rPr lang="en-US" dirty="0">
                <a:solidFill>
                  <a:srgbClr val="FFFF00"/>
                </a:solidFill>
                <a:effectLst>
                  <a:outerShdw blurRad="50800" dist="50800" dir="5400000" algn="ctr" rotWithShape="0">
                    <a:srgbClr val="00B0F0"/>
                  </a:outerShdw>
                </a:effectLst>
              </a:rPr>
            </a:br>
            <a:r>
              <a:rPr lang="en-US" dirty="0">
                <a:solidFill>
                  <a:srgbClr val="FFFF00"/>
                </a:solidFill>
                <a:effectLst>
                  <a:outerShdw blurRad="50800" dist="50800" dir="5400000" algn="ctr" rotWithShape="0">
                    <a:srgbClr val="00B0F0"/>
                  </a:outerShdw>
                </a:effectLst>
              </a:rPr>
              <a:t> If you make a </a:t>
            </a:r>
            <a:r>
              <a:rPr lang="en-US" dirty="0">
                <a:solidFill>
                  <a:srgbClr val="FF0000"/>
                </a:solidFill>
                <a:effectLst>
                  <a:outerShdw blurRad="50800" dist="50800" dir="5400000" algn="ctr" rotWithShape="0">
                    <a:srgbClr val="00B0F0"/>
                  </a:outerShdw>
                </a:effectLst>
              </a:rPr>
              <a:t>super-duper-strong</a:t>
            </a:r>
            <a:r>
              <a:rPr lang="en-US" dirty="0">
                <a:solidFill>
                  <a:srgbClr val="FFFF00"/>
                </a:solidFill>
                <a:effectLst>
                  <a:outerShdw blurRad="50800" dist="50800" dir="5400000" algn="ctr" rotWithShape="0">
                    <a:srgbClr val="00B0F0"/>
                  </a:outerShdw>
                </a:effectLst>
              </a:rPr>
              <a:t> key that is awesome…..</a:t>
            </a:r>
            <a:br>
              <a:rPr lang="en-US" dirty="0">
                <a:solidFill>
                  <a:srgbClr val="FFFF00"/>
                </a:solidFill>
                <a:effectLst>
                  <a:outerShdw blurRad="50800" dist="50800" dir="5400000" algn="ctr" rotWithShape="0">
                    <a:srgbClr val="00B0F0"/>
                  </a:outerShdw>
                </a:effectLst>
              </a:rPr>
            </a:br>
            <a:br>
              <a:rPr lang="en-US" dirty="0">
                <a:solidFill>
                  <a:srgbClr val="FFFF00"/>
                </a:solidFill>
                <a:effectLst>
                  <a:outerShdw blurRad="50800" dist="50800" dir="5400000" algn="ctr" rotWithShape="0">
                    <a:srgbClr val="00B0F0"/>
                  </a:outerShdw>
                </a:effectLst>
              </a:rPr>
            </a:br>
            <a:r>
              <a:rPr lang="en-US" dirty="0">
                <a:solidFill>
                  <a:srgbClr val="FFFF00"/>
                </a:solidFill>
                <a:effectLst>
                  <a:outerShdw blurRad="50800" dist="50800" dir="5400000" algn="ctr" rotWithShape="0">
                    <a:srgbClr val="00B0F0"/>
                  </a:outerShdw>
                </a:effectLst>
              </a:rPr>
              <a:t>…but it doesn’t help you if the person you’re sending your ‘package’ to doesn’t have a copy of the key.  Afterall, just how secure is it if you have multiple copies of your super duper strong key floating around?</a:t>
            </a:r>
          </a:p>
        </p:txBody>
      </p:sp>
    </p:spTree>
    <p:extLst>
      <p:ext uri="{BB962C8B-B14F-4D97-AF65-F5344CB8AC3E}">
        <p14:creationId xmlns:p14="http://schemas.microsoft.com/office/powerpoint/2010/main" val="4150706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0000">
              <a:schemeClr val="tx1"/>
            </a:gs>
            <a:gs pos="92000">
              <a:schemeClr val="accent1">
                <a:lumMod val="45000"/>
                <a:lumOff val="55000"/>
              </a:schemeClr>
            </a:gs>
            <a:gs pos="68000">
              <a:srgbClr val="002060"/>
            </a:gs>
            <a:gs pos="100000">
              <a:schemeClr val="bg1"/>
            </a:gs>
          </a:gsLst>
          <a:lin ang="5400000" scaled="1"/>
        </a:gradFill>
        <a:effectLst/>
      </p:bgPr>
    </p:bg>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B515AA3-7DA1-40DF-82B6-F71E0C27FA89}"/>
              </a:ext>
            </a:extLst>
          </p:cNvPr>
          <p:cNvPicPr>
            <a:picLocks noGrp="1" noChangeAspect="1"/>
          </p:cNvPicPr>
          <p:nvPr>
            <p:ph idx="1"/>
          </p:nvPr>
        </p:nvPicPr>
        <p:blipFill>
          <a:blip r:embed="rId2">
            <a:alphaModFix amt="47000"/>
            <a:extLst>
              <a:ext uri="{28A0092B-C50C-407E-A947-70E740481C1C}">
                <a14:useLocalDpi xmlns:a14="http://schemas.microsoft.com/office/drawing/2010/main" val="0"/>
              </a:ext>
            </a:extLst>
          </a:blip>
          <a:stretch>
            <a:fillRect/>
          </a:stretch>
        </p:blipFill>
        <p:spPr>
          <a:xfrm>
            <a:off x="3351436" y="-38744"/>
            <a:ext cx="6784601" cy="6784601"/>
          </a:xfrm>
        </p:spPr>
      </p:pic>
      <p:sp>
        <p:nvSpPr>
          <p:cNvPr id="2" name="Title 1">
            <a:extLst>
              <a:ext uri="{FF2B5EF4-FFF2-40B4-BE49-F238E27FC236}">
                <a16:creationId xmlns:a16="http://schemas.microsoft.com/office/drawing/2014/main" id="{0BB32117-B490-DF48-7FF6-A74146CCFA7D}"/>
              </a:ext>
            </a:extLst>
          </p:cNvPr>
          <p:cNvSpPr>
            <a:spLocks noGrp="1"/>
          </p:cNvSpPr>
          <p:nvPr>
            <p:ph type="title"/>
          </p:nvPr>
        </p:nvSpPr>
        <p:spPr>
          <a:xfrm>
            <a:off x="838200" y="365125"/>
            <a:ext cx="10515600" cy="3378739"/>
          </a:xfrm>
        </p:spPr>
        <p:txBody>
          <a:bodyPr>
            <a:normAutofit fontScale="90000"/>
          </a:bodyPr>
          <a:lstStyle/>
          <a:p>
            <a:pPr algn="ctr"/>
            <a:r>
              <a:rPr lang="en-US" dirty="0">
                <a:solidFill>
                  <a:srgbClr val="FFFF00"/>
                </a:solidFill>
                <a:effectLst>
                  <a:glow rad="63500">
                    <a:srgbClr val="00B0F0">
                      <a:alpha val="40000"/>
                    </a:srgbClr>
                  </a:glow>
                </a:effectLst>
              </a:rPr>
              <a:t>What if you could put the key INSIDE the box?</a:t>
            </a:r>
            <a:br>
              <a:rPr lang="en-US" dirty="0">
                <a:solidFill>
                  <a:srgbClr val="FFFF00"/>
                </a:solidFill>
                <a:effectLst>
                  <a:glow rad="63500">
                    <a:srgbClr val="00B0F0">
                      <a:alpha val="40000"/>
                    </a:srgbClr>
                  </a:glow>
                </a:effectLst>
              </a:rPr>
            </a:br>
            <a:br>
              <a:rPr lang="en-US" dirty="0">
                <a:solidFill>
                  <a:srgbClr val="FFFF00"/>
                </a:solidFill>
                <a:effectLst>
                  <a:glow rad="63500">
                    <a:srgbClr val="00B0F0">
                      <a:alpha val="40000"/>
                    </a:srgbClr>
                  </a:glow>
                </a:effectLst>
              </a:rPr>
            </a:br>
            <a:r>
              <a:rPr lang="en-US" dirty="0">
                <a:solidFill>
                  <a:srgbClr val="FFFF00"/>
                </a:solidFill>
                <a:effectLst>
                  <a:glow rad="63500">
                    <a:srgbClr val="00B0F0">
                      <a:alpha val="40000"/>
                    </a:srgbClr>
                  </a:glow>
                </a:effectLst>
              </a:rPr>
              <a:t> (</a:t>
            </a:r>
            <a:r>
              <a:rPr lang="en-US" dirty="0">
                <a:solidFill>
                  <a:srgbClr val="FF0000"/>
                </a:solidFill>
                <a:effectLst>
                  <a:glow rad="63500">
                    <a:srgbClr val="00B0F0">
                      <a:alpha val="40000"/>
                    </a:srgbClr>
                  </a:glow>
                  <a:outerShdw blurRad="50800" dist="38100" dir="2700000" algn="tl" rotWithShape="0">
                    <a:prstClr val="black">
                      <a:alpha val="40000"/>
                    </a:prstClr>
                  </a:outerShdw>
                </a:effectLst>
              </a:rPr>
              <a:t>whoa!</a:t>
            </a:r>
            <a:r>
              <a:rPr lang="en-US" dirty="0">
                <a:solidFill>
                  <a:srgbClr val="FFFF00"/>
                </a:solidFill>
                <a:effectLst>
                  <a:glow rad="63500">
                    <a:srgbClr val="00B0F0">
                      <a:alpha val="40000"/>
                    </a:srgbClr>
                  </a:glow>
                </a:effectLst>
              </a:rPr>
              <a:t>)</a:t>
            </a:r>
            <a:br>
              <a:rPr lang="en-US" dirty="0">
                <a:solidFill>
                  <a:srgbClr val="FFFF00"/>
                </a:solidFill>
                <a:effectLst>
                  <a:glow rad="63500">
                    <a:srgbClr val="00B0F0">
                      <a:alpha val="40000"/>
                    </a:srgbClr>
                  </a:glow>
                </a:effectLst>
              </a:rPr>
            </a:br>
            <a:br>
              <a:rPr lang="en-US" dirty="0">
                <a:solidFill>
                  <a:srgbClr val="FFFF00"/>
                </a:solidFill>
                <a:effectLst>
                  <a:glow rad="63500">
                    <a:srgbClr val="00B0F0">
                      <a:alpha val="40000"/>
                    </a:srgbClr>
                  </a:glow>
                </a:effectLst>
              </a:rPr>
            </a:br>
            <a:r>
              <a:rPr lang="en-US" dirty="0">
                <a:solidFill>
                  <a:srgbClr val="FFFF00"/>
                </a:solidFill>
                <a:effectLst>
                  <a:glow rad="63500">
                    <a:srgbClr val="00B0F0">
                      <a:alpha val="40000"/>
                    </a:srgbClr>
                  </a:glow>
                </a:effectLst>
              </a:rPr>
              <a:t>And that there was someway for the box to be opened on delivery?  YIKES</a:t>
            </a:r>
          </a:p>
        </p:txBody>
      </p:sp>
    </p:spTree>
    <p:extLst>
      <p:ext uri="{BB962C8B-B14F-4D97-AF65-F5344CB8AC3E}">
        <p14:creationId xmlns:p14="http://schemas.microsoft.com/office/powerpoint/2010/main" val="2486411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4000">
              <a:srgbClr val="002060"/>
            </a:gs>
            <a:gs pos="92000">
              <a:schemeClr val="accent1">
                <a:lumMod val="45000"/>
                <a:lumOff val="55000"/>
              </a:schemeClr>
            </a:gs>
            <a:gs pos="100000">
              <a:schemeClr val="bg1"/>
            </a:gs>
          </a:gsLst>
          <a:lin ang="5400000" scaled="1"/>
        </a:gradFill>
        <a:effectLst/>
      </p:bgPr>
    </p:bg>
    <p:spTree>
      <p:nvGrpSpPr>
        <p:cNvPr id="1" name="">
          <a:extLst>
            <a:ext uri="{FF2B5EF4-FFF2-40B4-BE49-F238E27FC236}">
              <a16:creationId xmlns:a16="http://schemas.microsoft.com/office/drawing/2014/main" id="{A7972D65-2FAF-CCE1-55E7-1567DAB34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AB3F9E-5099-73E6-E4C7-0DB2CEBB1D06}"/>
              </a:ext>
            </a:extLst>
          </p:cNvPr>
          <p:cNvSpPr>
            <a:spLocks noGrp="1"/>
          </p:cNvSpPr>
          <p:nvPr>
            <p:ph type="title"/>
          </p:nvPr>
        </p:nvSpPr>
        <p:spPr>
          <a:xfrm>
            <a:off x="984849" y="2103437"/>
            <a:ext cx="10515600" cy="2321914"/>
          </a:xfrm>
        </p:spPr>
        <p:txBody>
          <a:bodyPr>
            <a:normAutofit fontScale="90000"/>
          </a:bodyPr>
          <a:lstStyle/>
          <a:p>
            <a:r>
              <a:rPr lang="en-US" dirty="0">
                <a:solidFill>
                  <a:srgbClr val="FFFF00"/>
                </a:solidFill>
                <a:effectLst>
                  <a:outerShdw blurRad="50800" dist="50800" dir="5400000" algn="ctr" rotWithShape="0">
                    <a:srgbClr val="00B0F0"/>
                  </a:outerShdw>
                </a:effectLst>
              </a:rPr>
              <a:t>That’s exactly what happens in modern encryption.  Your browser creates a temporary super-strong key.</a:t>
            </a:r>
            <a:br>
              <a:rPr lang="en-US" dirty="0">
                <a:solidFill>
                  <a:srgbClr val="FFFF00"/>
                </a:solidFill>
                <a:effectLst>
                  <a:outerShdw blurRad="50800" dist="50800" dir="5400000" algn="ctr" rotWithShape="0">
                    <a:srgbClr val="00B0F0"/>
                  </a:outerShdw>
                </a:effectLst>
              </a:rPr>
            </a:br>
            <a:br>
              <a:rPr lang="en-US" dirty="0">
                <a:solidFill>
                  <a:srgbClr val="FFFF00"/>
                </a:solidFill>
                <a:effectLst>
                  <a:outerShdw blurRad="50800" dist="50800" dir="5400000" algn="ctr" rotWithShape="0">
                    <a:srgbClr val="00B0F0"/>
                  </a:outerShdw>
                </a:effectLst>
              </a:rPr>
            </a:br>
            <a:r>
              <a:rPr lang="en-US" dirty="0">
                <a:solidFill>
                  <a:srgbClr val="FFFF00"/>
                </a:solidFill>
                <a:effectLst>
                  <a:outerShdw blurRad="50800" dist="50800" dir="5400000" algn="ctr" rotWithShape="0">
                    <a:srgbClr val="00B0F0"/>
                  </a:outerShdw>
                </a:effectLst>
              </a:rPr>
              <a:t>The bank already has a super-strong public key.</a:t>
            </a:r>
            <a:br>
              <a:rPr lang="en-US" dirty="0">
                <a:solidFill>
                  <a:srgbClr val="FFFF00"/>
                </a:solidFill>
                <a:effectLst>
                  <a:outerShdw blurRad="50800" dist="50800" dir="5400000" algn="ctr" rotWithShape="0">
                    <a:srgbClr val="00B0F0"/>
                  </a:outerShdw>
                </a:effectLst>
              </a:rPr>
            </a:br>
            <a:br>
              <a:rPr lang="en-US" dirty="0">
                <a:solidFill>
                  <a:srgbClr val="FFFF00"/>
                </a:solidFill>
                <a:effectLst>
                  <a:outerShdw blurRad="50800" dist="50800" dir="5400000" algn="ctr" rotWithShape="0">
                    <a:srgbClr val="00B0F0"/>
                  </a:outerShdw>
                </a:effectLst>
              </a:rPr>
            </a:br>
            <a:r>
              <a:rPr lang="en-US" dirty="0">
                <a:solidFill>
                  <a:srgbClr val="FFFF00"/>
                </a:solidFill>
                <a:effectLst>
                  <a:outerShdw blurRad="50800" dist="50800" dir="5400000" algn="ctr" rotWithShape="0">
                    <a:srgbClr val="00B0F0"/>
                  </a:outerShdw>
                </a:effectLst>
              </a:rPr>
              <a:t>You’ll use the bank’s super-strong key to encrypt your key and send your super-strong key to the bank</a:t>
            </a:r>
            <a:br>
              <a:rPr lang="en-US" dirty="0">
                <a:solidFill>
                  <a:srgbClr val="FFFF00"/>
                </a:solidFill>
                <a:effectLst>
                  <a:outerShdw blurRad="50800" dist="50800" dir="5400000" algn="ctr" rotWithShape="0">
                    <a:srgbClr val="00B0F0"/>
                  </a:outerShdw>
                </a:effectLst>
              </a:rPr>
            </a:br>
            <a:endParaRPr lang="en-US" dirty="0">
              <a:solidFill>
                <a:srgbClr val="FFFF00"/>
              </a:solidFill>
              <a:effectLst>
                <a:outerShdw blurRad="50800" dist="50800" dir="5400000" algn="ctr" rotWithShape="0">
                  <a:srgbClr val="00B0F0"/>
                </a:outerShdw>
              </a:effectLst>
            </a:endParaRPr>
          </a:p>
        </p:txBody>
      </p:sp>
    </p:spTree>
    <p:extLst>
      <p:ext uri="{BB962C8B-B14F-4D97-AF65-F5344CB8AC3E}">
        <p14:creationId xmlns:p14="http://schemas.microsoft.com/office/powerpoint/2010/main" val="3271452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6000">
              <a:schemeClr val="tx1"/>
            </a:gs>
            <a:gs pos="88000">
              <a:schemeClr val="accent1">
                <a:lumMod val="45000"/>
                <a:lumOff val="55000"/>
              </a:schemeClr>
            </a:gs>
            <a:gs pos="67000">
              <a:srgbClr val="002060"/>
            </a:gs>
            <a:gs pos="100000">
              <a:schemeClr val="bg1"/>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D2308A-7B2D-08F7-0F18-26BA2A8DF608}"/>
              </a:ext>
            </a:extLst>
          </p:cNvPr>
          <p:cNvPicPr>
            <a:picLocks noChangeAspect="1"/>
          </p:cNvPicPr>
          <p:nvPr/>
        </p:nvPicPr>
        <p:blipFill>
          <a:blip r:embed="rId2">
            <a:alphaModFix amt="69000"/>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2" name="Title 1">
            <a:extLst>
              <a:ext uri="{FF2B5EF4-FFF2-40B4-BE49-F238E27FC236}">
                <a16:creationId xmlns:a16="http://schemas.microsoft.com/office/drawing/2014/main" id="{58ABB473-FF1C-2FBA-5FE8-C839806255DF}"/>
              </a:ext>
            </a:extLst>
          </p:cNvPr>
          <p:cNvSpPr>
            <a:spLocks noGrp="1"/>
          </p:cNvSpPr>
          <p:nvPr>
            <p:ph type="title"/>
          </p:nvPr>
        </p:nvSpPr>
        <p:spPr>
          <a:xfrm>
            <a:off x="838200" y="1296777"/>
            <a:ext cx="10515600" cy="1325563"/>
          </a:xfrm>
        </p:spPr>
        <p:txBody>
          <a:bodyPr>
            <a:normAutofit fontScale="90000"/>
          </a:bodyPr>
          <a:lstStyle/>
          <a:p>
            <a:r>
              <a:rPr lang="en-US" dirty="0">
                <a:solidFill>
                  <a:srgbClr val="FFFF00"/>
                </a:solidFill>
              </a:rPr>
              <a:t>Let’s review what happens in a conversation between your browser and your bank’s server:</a:t>
            </a:r>
            <a:br>
              <a:rPr lang="en-US" dirty="0">
                <a:solidFill>
                  <a:srgbClr val="FFFF00"/>
                </a:solidFill>
              </a:rPr>
            </a:br>
            <a:br>
              <a:rPr lang="en-US" dirty="0">
                <a:solidFill>
                  <a:srgbClr val="FFFF00"/>
                </a:solidFill>
              </a:rPr>
            </a:br>
            <a:r>
              <a:rPr lang="en-US" dirty="0">
                <a:solidFill>
                  <a:srgbClr val="FFFF00"/>
                </a:solidFill>
              </a:rPr>
              <a:t>Your browser initiates a ‘conversation’ with the bank’s server….</a:t>
            </a:r>
          </a:p>
        </p:txBody>
      </p:sp>
      <p:sp>
        <p:nvSpPr>
          <p:cNvPr id="3" name="Content Placeholder 2">
            <a:extLst>
              <a:ext uri="{FF2B5EF4-FFF2-40B4-BE49-F238E27FC236}">
                <a16:creationId xmlns:a16="http://schemas.microsoft.com/office/drawing/2014/main" id="{45802B09-21BA-F9B1-D51B-C69004084DF5}"/>
              </a:ext>
            </a:extLst>
          </p:cNvPr>
          <p:cNvSpPr>
            <a:spLocks noGrp="1"/>
          </p:cNvSpPr>
          <p:nvPr>
            <p:ph idx="1"/>
          </p:nvPr>
        </p:nvSpPr>
        <p:spPr>
          <a:xfrm>
            <a:off x="838200" y="3933645"/>
            <a:ext cx="10515600" cy="2803585"/>
          </a:xfrm>
        </p:spPr>
        <p:txBody>
          <a:bodyPr/>
          <a:lstStyle/>
          <a:p>
            <a:r>
              <a:rPr lang="en-US" b="1" dirty="0">
                <a:solidFill>
                  <a:srgbClr val="FFFF00"/>
                </a:solidFill>
              </a:rPr>
              <a:t>Your browser checks to see if the bank’s certificate is valid. </a:t>
            </a:r>
          </a:p>
          <a:p>
            <a:pPr lvl="1"/>
            <a:r>
              <a:rPr lang="en-US" sz="2800" b="1" dirty="0">
                <a:solidFill>
                  <a:schemeClr val="bg1"/>
                </a:solidFill>
              </a:rPr>
              <a:t>It is valid so the conversation continues.</a:t>
            </a:r>
          </a:p>
          <a:p>
            <a:pPr lvl="1"/>
            <a:r>
              <a:rPr lang="en-US" sz="2800" b="1" dirty="0">
                <a:solidFill>
                  <a:schemeClr val="bg1"/>
                </a:solidFill>
              </a:rPr>
              <a:t>Your browser retrieves the bank’s public key.</a:t>
            </a:r>
          </a:p>
          <a:p>
            <a:endParaRPr lang="en-US" b="1" dirty="0">
              <a:solidFill>
                <a:srgbClr val="FFFF00"/>
              </a:solidFill>
            </a:endParaRPr>
          </a:p>
          <a:p>
            <a:r>
              <a:rPr lang="en-US" b="1" dirty="0">
                <a:solidFill>
                  <a:srgbClr val="FFFF00"/>
                </a:solidFill>
              </a:rPr>
              <a:t>Remember, the bank has a private key that is not shared.</a:t>
            </a:r>
          </a:p>
        </p:txBody>
      </p:sp>
    </p:spTree>
    <p:extLst>
      <p:ext uri="{BB962C8B-B14F-4D97-AF65-F5344CB8AC3E}">
        <p14:creationId xmlns:p14="http://schemas.microsoft.com/office/powerpoint/2010/main" val="105895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4000">
              <a:srgbClr val="002060"/>
            </a:gs>
            <a:gs pos="92000">
              <a:schemeClr val="accent1">
                <a:lumMod val="45000"/>
                <a:lumOff val="5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DB16D-0C78-02C4-1BAF-120505193970}"/>
              </a:ext>
            </a:extLst>
          </p:cNvPr>
          <p:cNvSpPr>
            <a:spLocks noGrp="1"/>
          </p:cNvSpPr>
          <p:nvPr>
            <p:ph type="title"/>
          </p:nvPr>
        </p:nvSpPr>
        <p:spPr>
          <a:xfrm>
            <a:off x="838200" y="399570"/>
            <a:ext cx="10515600" cy="1092739"/>
          </a:xfrm>
        </p:spPr>
        <p:txBody>
          <a:bodyPr>
            <a:normAutofit fontScale="90000"/>
          </a:bodyPr>
          <a:lstStyle/>
          <a:p>
            <a:r>
              <a:rPr lang="en-US" dirty="0">
                <a:solidFill>
                  <a:srgbClr val="FFFF00"/>
                </a:solidFill>
                <a:effectLst>
                  <a:outerShdw blurRad="50800" dist="50800" dir="5400000" algn="ctr" rotWithShape="0">
                    <a:srgbClr val="00B0F0"/>
                  </a:outerShdw>
                </a:effectLst>
              </a:rPr>
              <a:t>Your browser receives the bank’s public key.</a:t>
            </a:r>
            <a:br>
              <a:rPr lang="en-US" dirty="0">
                <a:solidFill>
                  <a:srgbClr val="FFFF00"/>
                </a:solidFill>
                <a:effectLst>
                  <a:outerShdw blurRad="50800" dist="50800" dir="5400000" algn="ctr" rotWithShape="0">
                    <a:srgbClr val="00B0F0"/>
                  </a:outerShdw>
                </a:effectLst>
              </a:rPr>
            </a:br>
            <a:endParaRPr lang="en-US" dirty="0">
              <a:solidFill>
                <a:srgbClr val="FFFF00"/>
              </a:solidFill>
              <a:effectLst>
                <a:outerShdw blurRad="50800" dist="50800" dir="5400000" algn="ctr" rotWithShape="0">
                  <a:srgbClr val="00B0F0"/>
                </a:outerShdw>
              </a:effectLst>
            </a:endParaRPr>
          </a:p>
        </p:txBody>
      </p:sp>
      <p:sp>
        <p:nvSpPr>
          <p:cNvPr id="7" name="TextBox 6">
            <a:extLst>
              <a:ext uri="{FF2B5EF4-FFF2-40B4-BE49-F238E27FC236}">
                <a16:creationId xmlns:a16="http://schemas.microsoft.com/office/drawing/2014/main" id="{55FB94A3-0B3F-5FAD-CFC9-EBB11831FB1B}"/>
              </a:ext>
            </a:extLst>
          </p:cNvPr>
          <p:cNvSpPr txBox="1"/>
          <p:nvPr/>
        </p:nvSpPr>
        <p:spPr>
          <a:xfrm>
            <a:off x="933090" y="4373625"/>
            <a:ext cx="9755038" cy="1077218"/>
          </a:xfrm>
          <a:prstGeom prst="rect">
            <a:avLst/>
          </a:prstGeom>
          <a:noFill/>
        </p:spPr>
        <p:txBody>
          <a:bodyPr wrap="square">
            <a:spAutoFit/>
          </a:bodyPr>
          <a:lstStyle/>
          <a:p>
            <a:r>
              <a:rPr lang="en-US" sz="3200" dirty="0">
                <a:solidFill>
                  <a:srgbClr val="FFFF00"/>
                </a:solidFill>
                <a:effectLst>
                  <a:outerShdw blurRad="50800" dist="38100" dir="18900000" algn="bl" rotWithShape="0">
                    <a:srgbClr val="00B0F0">
                      <a:alpha val="40000"/>
                    </a:srgbClr>
                  </a:outerShdw>
                </a:effectLst>
              </a:rPr>
              <a:t>Your browser is now ready to send your encrypted session key to the </a:t>
            </a:r>
            <a:r>
              <a:rPr lang="en-US" sz="3200" dirty="0" err="1">
                <a:solidFill>
                  <a:srgbClr val="FFFF00"/>
                </a:solidFill>
                <a:effectLst>
                  <a:outerShdw blurRad="50800" dist="38100" dir="18900000" algn="bl" rotWithShape="0">
                    <a:srgbClr val="00B0F0">
                      <a:alpha val="40000"/>
                    </a:srgbClr>
                  </a:outerShdw>
                </a:effectLst>
              </a:rPr>
              <a:t>bank</a:t>
            </a:r>
            <a:r>
              <a:rPr lang="en-US" sz="3200" dirty="0" err="1">
                <a:solidFill>
                  <a:srgbClr val="002060"/>
                </a:solidFill>
              </a:rPr>
              <a:t>key</a:t>
            </a:r>
            <a:r>
              <a:rPr lang="en-US" sz="3200" dirty="0">
                <a:solidFill>
                  <a:srgbClr val="002060"/>
                </a:solidFill>
              </a:rPr>
              <a:t>!</a:t>
            </a:r>
          </a:p>
        </p:txBody>
      </p:sp>
      <p:sp>
        <p:nvSpPr>
          <p:cNvPr id="8" name="Title 1">
            <a:extLst>
              <a:ext uri="{FF2B5EF4-FFF2-40B4-BE49-F238E27FC236}">
                <a16:creationId xmlns:a16="http://schemas.microsoft.com/office/drawing/2014/main" id="{52C78380-9108-CFA5-AB9D-674EDFD2522C}"/>
              </a:ext>
            </a:extLst>
          </p:cNvPr>
          <p:cNvSpPr txBox="1">
            <a:spLocks/>
          </p:cNvSpPr>
          <p:nvPr/>
        </p:nvSpPr>
        <p:spPr>
          <a:xfrm>
            <a:off x="838200" y="945940"/>
            <a:ext cx="10515600" cy="109273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FFFF00"/>
                </a:solidFill>
                <a:effectLst>
                  <a:glow rad="228600">
                    <a:srgbClr val="00B0F0">
                      <a:alpha val="40000"/>
                    </a:srgbClr>
                  </a:glow>
                </a:effectLst>
              </a:rPr>
              <a:t>Your browser generates a ‘session’ key</a:t>
            </a:r>
          </a:p>
        </p:txBody>
      </p:sp>
      <p:sp>
        <p:nvSpPr>
          <p:cNvPr id="9" name="Title 1">
            <a:extLst>
              <a:ext uri="{FF2B5EF4-FFF2-40B4-BE49-F238E27FC236}">
                <a16:creationId xmlns:a16="http://schemas.microsoft.com/office/drawing/2014/main" id="{22FA08DE-25D6-5CFA-9255-058357CC24D0}"/>
              </a:ext>
            </a:extLst>
          </p:cNvPr>
          <p:cNvSpPr txBox="1">
            <a:spLocks/>
          </p:cNvSpPr>
          <p:nvPr/>
        </p:nvSpPr>
        <p:spPr>
          <a:xfrm>
            <a:off x="838200" y="2073124"/>
            <a:ext cx="10515600" cy="20848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FFFF00"/>
                </a:solidFill>
                <a:effectLst>
                  <a:glow rad="228600">
                    <a:schemeClr val="accent5">
                      <a:satMod val="175000"/>
                      <a:alpha val="40000"/>
                    </a:schemeClr>
                  </a:glow>
                  <a:outerShdw blurRad="50800" dist="38100" dir="2700000" algn="tl" rotWithShape="0">
                    <a:prstClr val="black">
                      <a:alpha val="40000"/>
                    </a:prstClr>
                  </a:outerShdw>
                </a:effectLst>
              </a:rPr>
              <a:t>Your browser uses the bank’s public key to encrypt your session key using RSA encryption (NASTY 1-way math function) </a:t>
            </a:r>
          </a:p>
          <a:p>
            <a:endParaRPr lang="en-US" sz="3200" b="1" dirty="0">
              <a:solidFill>
                <a:srgbClr val="FFFF00"/>
              </a:solidFill>
              <a:effectLst>
                <a:outerShdw blurRad="50800" dist="38100" dir="2700000" algn="tl" rotWithShape="0">
                  <a:prstClr val="black">
                    <a:alpha val="40000"/>
                  </a:prstClr>
                </a:outerShdw>
              </a:effectLst>
            </a:endParaRPr>
          </a:p>
          <a:p>
            <a:r>
              <a:rPr lang="en-US" sz="3200" b="1" dirty="0">
                <a:solidFill>
                  <a:srgbClr val="FFFF00"/>
                </a:solidFill>
                <a:effectLst>
                  <a:outerShdw blurRad="50800" dist="38100" dir="2700000" algn="tl" rotWithShape="0">
                    <a:prstClr val="black">
                      <a:alpha val="40000"/>
                    </a:prstClr>
                  </a:outerShdw>
                </a:effectLst>
              </a:rPr>
              <a:t> </a:t>
            </a:r>
            <a:r>
              <a:rPr lang="en-US" sz="3200" b="1" dirty="0" err="1">
                <a:solidFill>
                  <a:srgbClr val="FFFF00"/>
                </a:solidFill>
                <a:effectLst>
                  <a:outerShdw blurRad="50800" dist="38100" dir="2700000" algn="tl" rotWithShape="0">
                    <a:prstClr val="black">
                      <a:alpha val="40000"/>
                    </a:prstClr>
                  </a:outerShdw>
                </a:effectLst>
              </a:rPr>
              <a:t>Ths</a:t>
            </a:r>
            <a:r>
              <a:rPr lang="en-US" sz="3200" b="1" dirty="0">
                <a:solidFill>
                  <a:srgbClr val="FFFF00"/>
                </a:solidFill>
                <a:effectLst>
                  <a:outerShdw blurRad="50800" dist="38100" dir="2700000" algn="tl" rotWithShape="0">
                    <a:prstClr val="black">
                      <a:alpha val="40000"/>
                    </a:prstClr>
                  </a:outerShdw>
                </a:effectLst>
              </a:rPr>
              <a:t> is an example of “</a:t>
            </a:r>
            <a:r>
              <a:rPr lang="en-US" sz="3200" b="1" dirty="0">
                <a:solidFill>
                  <a:schemeClr val="bg1"/>
                </a:solidFill>
                <a:effectLst>
                  <a:glow rad="228600">
                    <a:schemeClr val="accent5">
                      <a:satMod val="175000"/>
                      <a:alpha val="40000"/>
                    </a:schemeClr>
                  </a:glow>
                  <a:outerShdw blurRad="50800" dist="38100" dir="2700000" algn="tl" rotWithShape="0">
                    <a:prstClr val="black">
                      <a:alpha val="40000"/>
                    </a:prstClr>
                  </a:outerShdw>
                </a:effectLst>
              </a:rPr>
              <a:t>asymmetric encryption</a:t>
            </a:r>
            <a:r>
              <a:rPr lang="en-US" sz="3200" b="1" dirty="0">
                <a:solidFill>
                  <a:srgbClr val="FFFF00"/>
                </a:solidFill>
                <a:effectLst>
                  <a:outerShdw blurRad="50800" dist="38100" dir="2700000" algn="tl" rotWithShape="0">
                    <a:prstClr val="black">
                      <a:alpha val="40000"/>
                    </a:prstClr>
                  </a:outerShdw>
                </a:effectLst>
              </a:rPr>
              <a:t>” since 2 keys are used)</a:t>
            </a:r>
          </a:p>
        </p:txBody>
      </p:sp>
    </p:spTree>
    <p:extLst>
      <p:ext uri="{BB962C8B-B14F-4D97-AF65-F5344CB8AC3E}">
        <p14:creationId xmlns:p14="http://schemas.microsoft.com/office/powerpoint/2010/main" val="142201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1"/>
            </a:gs>
            <a:gs pos="74000">
              <a:srgbClr val="002060"/>
            </a:gs>
            <a:gs pos="92000">
              <a:schemeClr val="accent1">
                <a:lumMod val="45000"/>
                <a:lumOff val="5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D804-7181-62BA-801C-9EDD972D6F0E}"/>
              </a:ext>
            </a:extLst>
          </p:cNvPr>
          <p:cNvSpPr>
            <a:spLocks noGrp="1"/>
          </p:cNvSpPr>
          <p:nvPr>
            <p:ph type="title"/>
          </p:nvPr>
        </p:nvSpPr>
        <p:spPr/>
        <p:txBody>
          <a:bodyPr/>
          <a:lstStyle/>
          <a:p>
            <a:r>
              <a:rPr lang="en-US" dirty="0">
                <a:solidFill>
                  <a:schemeClr val="bg1"/>
                </a:solidFill>
                <a:effectLst>
                  <a:outerShdw blurRad="50800" dist="50800" dir="5400000" algn="ctr" rotWithShape="0">
                    <a:srgbClr val="00B0F0"/>
                  </a:outerShdw>
                </a:effectLst>
              </a:rPr>
              <a:t>That common key is now sent back to the bank all safe and snug and encrypted!</a:t>
            </a:r>
          </a:p>
        </p:txBody>
      </p:sp>
      <p:sp>
        <p:nvSpPr>
          <p:cNvPr id="3" name="Content Placeholder 2">
            <a:extLst>
              <a:ext uri="{FF2B5EF4-FFF2-40B4-BE49-F238E27FC236}">
                <a16:creationId xmlns:a16="http://schemas.microsoft.com/office/drawing/2014/main" id="{A08DCD88-7870-356D-74F7-31F56B661824}"/>
              </a:ext>
            </a:extLst>
          </p:cNvPr>
          <p:cNvSpPr>
            <a:spLocks noGrp="1"/>
          </p:cNvSpPr>
          <p:nvPr>
            <p:ph idx="1"/>
          </p:nvPr>
        </p:nvSpPr>
        <p:spPr/>
        <p:txBody>
          <a:bodyPr/>
          <a:lstStyle/>
          <a:p>
            <a:r>
              <a:rPr lang="en-US" dirty="0">
                <a:solidFill>
                  <a:srgbClr val="FFFF00"/>
                </a:solidFill>
                <a:effectLst>
                  <a:outerShdw blurRad="50800" dist="50800" dir="5400000" algn="ctr" rotWithShape="0">
                    <a:srgbClr val="00B0F0"/>
                  </a:outerShdw>
                </a:effectLst>
              </a:rPr>
              <a:t>Remember, there is a (currently) unbreakable connection between the bank’s private key and its public key.</a:t>
            </a:r>
          </a:p>
          <a:p>
            <a:r>
              <a:rPr lang="en-US" dirty="0">
                <a:solidFill>
                  <a:srgbClr val="FFFF00"/>
                </a:solidFill>
                <a:effectLst>
                  <a:outerShdw blurRad="50800" dist="50800" dir="5400000" algn="ctr" rotWithShape="0">
                    <a:srgbClr val="00B0F0"/>
                  </a:outerShdw>
                </a:effectLst>
              </a:rPr>
              <a:t>Because your session key was encrypted with the bank’s public key, the bank’s computer can use the relationship between its public and private keys to decrypt your session key.  No other server on the planet can do that.</a:t>
            </a:r>
          </a:p>
          <a:p>
            <a:r>
              <a:rPr lang="en-US" dirty="0">
                <a:solidFill>
                  <a:srgbClr val="FFFF00"/>
                </a:solidFill>
                <a:effectLst>
                  <a:outerShdw blurRad="50800" dist="50800" dir="5400000" algn="ctr" rotWithShape="0">
                    <a:srgbClr val="00B0F0"/>
                  </a:outerShdw>
                </a:effectLst>
              </a:rPr>
              <a:t>Now both you and your bank have a common key which is your session key.</a:t>
            </a:r>
          </a:p>
          <a:p>
            <a:r>
              <a:rPr lang="en-US" dirty="0">
                <a:solidFill>
                  <a:srgbClr val="FFFF00"/>
                </a:solidFill>
                <a:effectLst>
                  <a:outerShdw blurRad="50800" dist="50800" dir="5400000" algn="ctr" rotWithShape="0">
                    <a:srgbClr val="00B0F0"/>
                  </a:outerShdw>
                </a:effectLst>
              </a:rPr>
              <a:t>From now on the bank uses RSA to encrypt all further communication using your super secret session key (symmetric encryption)</a:t>
            </a:r>
          </a:p>
          <a:p>
            <a:endParaRPr lang="en-US" dirty="0">
              <a:solidFill>
                <a:srgbClr val="00B0F0"/>
              </a:solidFill>
              <a:effectLst>
                <a:outerShdw blurRad="50800" dist="50800" dir="5400000" algn="ctr" rotWithShape="0">
                  <a:srgbClr val="FFFF00"/>
                </a:outerShdw>
              </a:effectLst>
            </a:endParaRPr>
          </a:p>
        </p:txBody>
      </p:sp>
    </p:spTree>
    <p:extLst>
      <p:ext uri="{BB962C8B-B14F-4D97-AF65-F5344CB8AC3E}">
        <p14:creationId xmlns:p14="http://schemas.microsoft.com/office/powerpoint/2010/main" val="11948672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555</Words>
  <Application>Microsoft Office PowerPoint</Application>
  <PresentationFormat>Widescreen</PresentationFormat>
  <Paragraphs>24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Imagine that you have a lock that cannot be ‘picked’  You put a super important document in that box and lock the box</vt:lpstr>
      <vt:lpstr>Now you lock that box with your super strong lock and send it across the country</vt:lpstr>
      <vt:lpstr>Uh oh, bad news.  You have the only key to the lock.  Your document is safe but the person you sent the box to can’t open it.</vt:lpstr>
      <vt:lpstr>That is essentially the problem faced with modern encryption:  If you make a super-duper-strong key that is awesome…..  …but it doesn’t help you if the person you’re sending your ‘package’ to doesn’t have a copy of the key.  Afterall, just how secure is it if you have multiple copies of your super duper strong key floating around?</vt:lpstr>
      <vt:lpstr>What if you could put the key INSIDE the box?   (whoa!)  And that there was someway for the box to be opened on delivery?  YIKES</vt:lpstr>
      <vt:lpstr>That’s exactly what happens in modern encryption.  Your browser creates a temporary super-strong key.  The bank already has a super-strong public key.  You’ll use the bank’s super-strong key to encrypt your key and send your super-strong key to the bank </vt:lpstr>
      <vt:lpstr>Let’s review what happens in a conversation between your browser and your bank’s server:  Your browser initiates a ‘conversation’ with the bank’s server….</vt:lpstr>
      <vt:lpstr>Your browser receives the bank’s public key. </vt:lpstr>
      <vt:lpstr>That common key is now sent back to the bank all safe and snug and encrypted!</vt:lpstr>
      <vt:lpstr>Since you and the bank both have a copy of your super secret session key.  All further back and for the encryption of your data layers in your transport packets are encrypted using RSA to encrypt using your session key.  Once your session with the bank is ended, your session key is discarded so it is never used again to communicate with a secure server!   Pretty slick huh?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Eric Wolgemuth</dc:creator>
  <cp:lastModifiedBy>Eric Wolgemuth</cp:lastModifiedBy>
  <cp:revision>4</cp:revision>
  <dcterms:created xsi:type="dcterms:W3CDTF">2024-12-18T18:10:50Z</dcterms:created>
  <dcterms:modified xsi:type="dcterms:W3CDTF">2024-12-18T20:54:47Z</dcterms:modified>
</cp:coreProperties>
</file>